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14"/>
  </p:notesMasterIdLst>
  <p:handoutMasterIdLst>
    <p:handoutMasterId r:id="rId15"/>
  </p:handoutMasterIdLst>
  <p:sldIdLst>
    <p:sldId id="262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D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661" autoAdjust="0"/>
  </p:normalViewPr>
  <p:slideViewPr>
    <p:cSldViewPr snapToGrid="0" snapToObjects="1">
      <p:cViewPr varScale="1">
        <p:scale>
          <a:sx n="86" d="100"/>
          <a:sy n="86" d="100"/>
        </p:scale>
        <p:origin x="15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Textbook Costs Per Student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Elementary School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dLbls>
            <c:numFmt formatCode="&quot;$&quot;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Math</c:v>
                </c:pt>
                <c:pt idx="1">
                  <c:v>Reading</c:v>
                </c:pt>
                <c:pt idx="2">
                  <c:v>Science</c:v>
                </c:pt>
                <c:pt idx="3">
                  <c:v>Social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57.34</c:v>
                </c:pt>
                <c:pt idx="1">
                  <c:v>40.4</c:v>
                </c:pt>
                <c:pt idx="2">
                  <c:v>54.81</c:v>
                </c:pt>
                <c:pt idx="3">
                  <c:v>51.19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F2-4F4A-8840-ADE1B5B45F7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Middle School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numFmt formatCode="&quot;$&quot;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Math</c:v>
                </c:pt>
                <c:pt idx="1">
                  <c:v>Reading</c:v>
                </c:pt>
                <c:pt idx="2">
                  <c:v>Science</c:v>
                </c:pt>
                <c:pt idx="3">
                  <c:v>Social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72.319999999999993</c:v>
                </c:pt>
                <c:pt idx="1">
                  <c:v>77.86</c:v>
                </c:pt>
                <c:pt idx="2">
                  <c:v>70.19</c:v>
                </c:pt>
                <c:pt idx="3">
                  <c:v>72.8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F2-4F4A-8840-ADE1B5B45F7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High School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numFmt formatCode="&quot;$&quot;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Math</c:v>
                </c:pt>
                <c:pt idx="1">
                  <c:v>Reading</c:v>
                </c:pt>
                <c:pt idx="2">
                  <c:v>Science</c:v>
                </c:pt>
                <c:pt idx="3">
                  <c:v>Social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86.14</c:v>
                </c:pt>
                <c:pt idx="1">
                  <c:v>66.31</c:v>
                </c:pt>
                <c:pt idx="2">
                  <c:v>77.64</c:v>
                </c:pt>
                <c:pt idx="3">
                  <c:v>88.79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8F2-4F4A-8840-ADE1B5B45F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61906944"/>
        <c:axId val="1561909344"/>
      </c:barChart>
      <c:catAx>
        <c:axId val="1561906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1909344"/>
        <c:crosses val="autoZero"/>
        <c:auto val="1"/>
        <c:lblAlgn val="ctr"/>
        <c:lblOffset val="100"/>
        <c:noMultiLvlLbl val="0"/>
      </c:catAx>
      <c:valAx>
        <c:axId val="15619093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19069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Student Engagement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F4E-49E4-AB14-8C8F7816DD4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FF4E-49E4-AB14-8C8F7816DD4F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9758CC09-A09A-45A6-BFEC-A5E499227869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FF4E-49E4-AB14-8C8F7816DD4F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F9216E79-F421-4087-B1F8-12E0EA435562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FF4E-49E4-AB14-8C8F7816DD4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Traditional</c:v>
                </c:pt>
                <c:pt idx="1">
                  <c:v>Digital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24</c:v>
                </c:pt>
                <c:pt idx="1">
                  <c:v>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4E-49E4-AB14-8C8F7816DD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Teacher Effectiveness Assessments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Teacher Assessment Effectiveness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06C-4E04-806F-ACE3A627563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06C-4E04-806F-ACE3A6275637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9758CC09-A09A-45A6-BFEC-A5E499227869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06C-4E04-806F-ACE3A627563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F9216E79-F421-4087-B1F8-12E0EA435562}" type="VALUE">
                      <a:rPr lang="en-US" smtClean="0"/>
                      <a:pPr/>
                      <a:t>[VALUE]</a:t>
                    </a:fld>
                    <a:r>
                      <a:rPr lang="en-US"/>
                      <a:t>%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06C-4E04-806F-ACE3A627563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Traditional</c:v>
                </c:pt>
                <c:pt idx="1">
                  <c:v>Digital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06C-4E04-806F-ACE3A62756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2818B-C764-43FB-9100-6BE58FDE1954}" type="datetimeFigureOut">
              <a:rPr lang="en-US" smtClean="0"/>
              <a:t>8/14/2025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F1E10-4074-4DC3-8E35-9146BD1FD8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BC4BE-0D73-E240-8B38-104FAC465A91}" type="datetimeFigureOut">
              <a:rPr lang="en-US" smtClean="0"/>
              <a:t>8/14/2025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C15C5-0688-5345-99FC-721E08AD15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Introduction and purpose</a:t>
            </a:r>
          </a:p>
          <a:p>
            <a:r>
              <a:rPr lang="en-US" dirty="0"/>
              <a:t>- Emphasize focus: benefits of modernizing textbooks through e-books and classroom technology</a:t>
            </a:r>
          </a:p>
          <a:p>
            <a:r>
              <a:rPr lang="en-US" dirty="0"/>
              <a:t>- Briefly describe how technology is changing classroom learning experiences.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Review objectives </a:t>
            </a:r>
          </a:p>
          <a:p>
            <a:pPr marL="171450" indent="-171450">
              <a:buFontTx/>
              <a:buChar char="-"/>
            </a:pPr>
            <a:r>
              <a:rPr lang="en-US" dirty="0"/>
              <a:t>Financial, educational, and collaborative benefits.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677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2022 data on total district spending on textbooks</a:t>
            </a:r>
          </a:p>
          <a:p>
            <a:pPr marL="171450" indent="-171450">
              <a:buFontTx/>
              <a:buChar char="-"/>
            </a:pPr>
            <a:r>
              <a:rPr lang="en-US" dirty="0"/>
              <a:t>2024 student information from local school district (e.g. audience)</a:t>
            </a:r>
          </a:p>
          <a:p>
            <a:r>
              <a:rPr lang="en-US" dirty="0"/>
              <a:t>-   Per-student costs by elementary, middle, and high school</a:t>
            </a:r>
          </a:p>
          <a:p>
            <a:r>
              <a:rPr lang="en-US" dirty="0"/>
              <a:t>-   Not including replacement/damage costs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866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Cost savings from e-books</a:t>
            </a:r>
          </a:p>
          <a:p>
            <a:r>
              <a:rPr lang="en-US" dirty="0"/>
              <a:t>- PublicSchoolReview.com: e-books are 53% cheaper.</a:t>
            </a:r>
          </a:p>
          <a:p>
            <a:r>
              <a:rPr lang="en-US" dirty="0"/>
              <a:t>- Calculated total savings: ~$456,770 annually.</a:t>
            </a:r>
          </a:p>
          <a:p>
            <a:r>
              <a:rPr lang="en-US" dirty="0"/>
              <a:t>- Comment on additional savings from reduced replacement costs, less hours needed to collect and stack and store books from multiple teachers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651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Student health: reduced backpack weight</a:t>
            </a:r>
          </a:p>
          <a:p>
            <a:pPr marL="171450" indent="-171450">
              <a:buFontTx/>
              <a:buChar char="-"/>
            </a:pPr>
            <a:r>
              <a:rPr lang="en-US" dirty="0"/>
              <a:t>Environment: University of Michigan study found 30 million trees saved annually</a:t>
            </a:r>
          </a:p>
          <a:p>
            <a:pPr marL="171450" indent="-171450">
              <a:buFontTx/>
              <a:buChar char="-"/>
            </a:pPr>
            <a:r>
              <a:rPr lang="en-US" dirty="0"/>
              <a:t>Timeliness: digital content updated instantly vs. 3-4 years for new print editions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266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Technology modernization benefits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Student engagement goes way up because of more access, less forgetting, up-to-the minute studying and searches</a:t>
            </a:r>
          </a:p>
          <a:p>
            <a:r>
              <a:rPr lang="en-US" dirty="0"/>
              <a:t>-  Other benefits such as continued improvements to netbooks/</a:t>
            </a:r>
            <a:r>
              <a:rPr lang="en-US" dirty="0" err="1"/>
              <a:t>chromebooks</a:t>
            </a:r>
            <a:r>
              <a:rPr lang="en-US" dirty="0"/>
              <a:t> as the future moves 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16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  Lorain City Schools case study</a:t>
            </a:r>
          </a:p>
          <a:p>
            <a:pPr marL="171450" indent="-171450">
              <a:buFontTx/>
              <a:buChar char="-"/>
            </a:pPr>
            <a:r>
              <a:rPr lang="en-US" dirty="0"/>
              <a:t>Rancho Christian case study</a:t>
            </a:r>
          </a:p>
          <a:p>
            <a:pPr marL="171450" indent="-171450">
              <a:buFontTx/>
              <a:buChar char="-"/>
            </a:pPr>
            <a:r>
              <a:rPr lang="en-US" dirty="0"/>
              <a:t>Cost and engagement outcomes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07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  Parents can get involved (personal antidote on children with math and science and English)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students can participate with more reading options and tools</a:t>
            </a:r>
          </a:p>
          <a:p>
            <a:pPr marL="171450" indent="-171450">
              <a:buFontTx/>
              <a:buChar char="-"/>
            </a:pPr>
            <a:r>
              <a:rPr lang="en-US" dirty="0"/>
              <a:t>Parents, students, siblings can access and work/read together</a:t>
            </a:r>
          </a:p>
          <a:p>
            <a:pPr marL="171450" indent="-171450">
              <a:buFontTx/>
              <a:buChar char="-"/>
            </a:pPr>
            <a:r>
              <a:rPr lang="en-US" dirty="0"/>
              <a:t>Better communication with access to more tools that come </a:t>
            </a:r>
            <a:r>
              <a:rPr lang="en-US" i="1" dirty="0"/>
              <a:t>with </a:t>
            </a:r>
            <a:r>
              <a:rPr lang="en-US" i="0" dirty="0"/>
              <a:t>the digital books and platforms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156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Summarize the items covered and what the benefits/positive notes were for each as a reminder</a:t>
            </a:r>
          </a:p>
          <a:p>
            <a:pPr marL="171450" indent="-171450">
              <a:buFontTx/>
              <a:buChar char="-"/>
            </a:pPr>
            <a:r>
              <a:rPr lang="en-US" dirty="0"/>
              <a:t>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sources.finalsite.net/images/v1740756895/syc427org/msnimacnvfqfcu5k41hx/FY24-FINAL-CAFR.pdf" TargetMode="External"/><Relationship Id="rId4" Type="http://schemas.openxmlformats.org/officeDocument/2006/relationships/hyperlink" Target="https://wordsrated.com/k-12-textbooks-sales-statistic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schoolreview.com/blog/the-advent-of-the-digital-textbook-boon-or-bus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hyperlink" Target="https://weightofstuff.com/the-average-weight-of-textbooks-are-they-killing-your-back/" TargetMode="External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hyperlink" Target="https://tophat.com/blog/print-textbook-editions/" TargetMode="External"/><Relationship Id="rId4" Type="http://schemas.openxmlformats.org/officeDocument/2006/relationships/hyperlink" Target="https://hapara.com/blog/12-benefits-of-digital-textbooks-for-k12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hatfix.com/blog/digital-transformation-in-k-12-education-examples/" TargetMode="Externa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dtechmagazine.com/k12/article/2010/07/districts-save-money-digital-textbook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umberanalytics.com/blog/breaking-down-barriers-accessibility-edtech?" TargetMode="External"/><Relationship Id="rId5" Type="http://schemas.openxmlformats.org/officeDocument/2006/relationships/hyperlink" Target="https://www.pewresearch.org/social-trends/2024/04/04/teachers-views-of-parent-involvement/" TargetMode="Externa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24" y="0"/>
            <a:ext cx="11251756" cy="6857990"/>
          </a:xfrm>
        </p:spPr>
        <p:txBody>
          <a:bodyPr anchor="ctr">
            <a:noAutofit/>
          </a:bodyPr>
          <a:lstStyle/>
          <a:p>
            <a:pPr algn="l"/>
            <a:r>
              <a:rPr lang="en-US" sz="8000" b="1" dirty="0"/>
              <a:t>E-Books:</a:t>
            </a:r>
            <a:br>
              <a:rPr lang="en-US" sz="8000" b="1" dirty="0"/>
            </a:br>
            <a:r>
              <a:rPr lang="en-US" sz="8000" dirty="0"/>
              <a:t>The benefits of  Modernization</a:t>
            </a:r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AF9FC-0B10-6D6B-DEE4-C11B75F7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842" y="522516"/>
            <a:ext cx="9905998" cy="1055914"/>
          </a:xfrm>
        </p:spPr>
        <p:txBody>
          <a:bodyPr/>
          <a:lstStyle/>
          <a:p>
            <a:r>
              <a:rPr lang="en-US" b="1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45DE3-2EAD-E768-7316-DBE404659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413" y="1436916"/>
            <a:ext cx="10832872" cy="46808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000" dirty="0"/>
              <a:t>What we’ll cover today:</a:t>
            </a:r>
          </a:p>
          <a:p>
            <a:r>
              <a:rPr lang="en-US" sz="3000" dirty="0"/>
              <a:t>Explore district spending on textbooks</a:t>
            </a:r>
          </a:p>
          <a:p>
            <a:r>
              <a:rPr lang="en-US" sz="3000" dirty="0"/>
              <a:t>Review savings through e-book modernization</a:t>
            </a:r>
          </a:p>
          <a:p>
            <a:r>
              <a:rPr lang="en-US" sz="3000" dirty="0"/>
              <a:t>discuss non-monetary benefits of change</a:t>
            </a:r>
          </a:p>
          <a:p>
            <a:r>
              <a:rPr lang="en-US" sz="3000" dirty="0"/>
              <a:t>Look at evidence of technology &amp; e-books</a:t>
            </a:r>
          </a:p>
          <a:p>
            <a:r>
              <a:rPr lang="en-US" sz="3000" dirty="0"/>
              <a:t>See success stories of districts like yours</a:t>
            </a:r>
          </a:p>
          <a:p>
            <a:r>
              <a:rPr lang="en-US" sz="3000" dirty="0"/>
              <a:t>Learn how e-books help students and parents work together</a:t>
            </a:r>
          </a:p>
        </p:txBody>
      </p:sp>
    </p:spTree>
    <p:extLst>
      <p:ext uri="{BB962C8B-B14F-4D97-AF65-F5344CB8AC3E}">
        <p14:creationId xmlns:p14="http://schemas.microsoft.com/office/powerpoint/2010/main" val="2557242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B374A-6725-8070-F7D6-5943E9A2A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441" y="315686"/>
            <a:ext cx="6598330" cy="925286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Costs of traditional Textbooks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79EB660-55E0-86D7-E8D9-5F8AD77C3E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5777123"/>
              </p:ext>
            </p:extLst>
          </p:nvPr>
        </p:nvGraphicFramePr>
        <p:xfrm>
          <a:off x="799760" y="1240972"/>
          <a:ext cx="10592480" cy="3744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B9C7AA1-6DBC-9F3E-8E79-0BF70A4C1CAA}"/>
              </a:ext>
            </a:extLst>
          </p:cNvPr>
          <p:cNvSpPr txBox="1"/>
          <p:nvPr/>
        </p:nvSpPr>
        <p:spPr>
          <a:xfrm>
            <a:off x="141514" y="6413880"/>
            <a:ext cx="24057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5AD0B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2022 K-12 Textbook Sales Statistics</a:t>
            </a:r>
            <a:endParaRPr lang="en-US" sz="800" dirty="0">
              <a:solidFill>
                <a:srgbClr val="5AD0B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AAC49-C2F1-D587-8FD2-F5A55A8C8C07}"/>
              </a:ext>
            </a:extLst>
          </p:cNvPr>
          <p:cNvSpPr txBox="1"/>
          <p:nvPr/>
        </p:nvSpPr>
        <p:spPr>
          <a:xfrm>
            <a:off x="3320142" y="4985659"/>
            <a:ext cx="61177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Costs by Number of Enrolled Students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Elementary School: 1,632 x $203.74 = </a:t>
            </a:r>
            <a:r>
              <a:rPr lang="en-US" b="1" dirty="0">
                <a:solidFill>
                  <a:srgbClr val="FF0000"/>
                </a:solidFill>
              </a:rPr>
              <a:t>$332,503.68</a:t>
            </a:r>
          </a:p>
          <a:p>
            <a:r>
              <a:rPr lang="en-US" dirty="0"/>
              <a:t>Middle School: 856 x $293.17 = </a:t>
            </a:r>
            <a:r>
              <a:rPr lang="en-US" b="1" dirty="0">
                <a:solidFill>
                  <a:srgbClr val="FF0000"/>
                </a:solidFill>
              </a:rPr>
              <a:t>$250,953.52</a:t>
            </a:r>
          </a:p>
          <a:p>
            <a:r>
              <a:rPr lang="en-US" dirty="0"/>
              <a:t>High School: 1, 218 x $318.88 = </a:t>
            </a:r>
            <a:r>
              <a:rPr lang="en-US" b="1" dirty="0">
                <a:solidFill>
                  <a:srgbClr val="FF0000"/>
                </a:solidFill>
              </a:rPr>
              <a:t>$388, 395.84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Total Cost: $971,853.04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933E8E-E5D8-28C5-216D-1B8A0365560A}"/>
              </a:ext>
            </a:extLst>
          </p:cNvPr>
          <p:cNvSpPr txBox="1"/>
          <p:nvPr/>
        </p:nvSpPr>
        <p:spPr>
          <a:xfrm>
            <a:off x="141514" y="6542314"/>
            <a:ext cx="21307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hlinkClick r:id="rId5"/>
              </a:rPr>
              <a:t>2024 Sycamore School District Numbers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14831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74B3B-F4BA-7810-CA53-441373ACA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842" y="457200"/>
            <a:ext cx="5531530" cy="751114"/>
          </a:xfrm>
        </p:spPr>
        <p:txBody>
          <a:bodyPr/>
          <a:lstStyle/>
          <a:p>
            <a:r>
              <a:rPr lang="en-US" b="1" dirty="0"/>
              <a:t>E-book cost savings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B9F53-3E80-FD70-7E8D-F00440E10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366157"/>
            <a:ext cx="9905998" cy="4125686"/>
          </a:xfrm>
        </p:spPr>
        <p:txBody>
          <a:bodyPr>
            <a:normAutofit/>
          </a:bodyPr>
          <a:lstStyle/>
          <a:p>
            <a:r>
              <a:rPr lang="en-US" sz="3000" dirty="0"/>
              <a:t>Cost of textbooks: </a:t>
            </a:r>
            <a:r>
              <a:rPr lang="en-US" sz="3000" b="1" dirty="0">
                <a:solidFill>
                  <a:srgbClr val="FF0000"/>
                </a:solidFill>
              </a:rPr>
              <a:t>$971,853.04</a:t>
            </a:r>
          </a:p>
          <a:p>
            <a:pPr marL="0" indent="0">
              <a:buNone/>
            </a:pPr>
            <a:r>
              <a:rPr lang="en-US" sz="1200" b="1" dirty="0"/>
              <a:t>*Not including replacement/damage fees of $30-120 per book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Cost of E-books: $971,853.04 x 53% = </a:t>
            </a:r>
            <a:r>
              <a:rPr lang="en-US" sz="3000" b="1" dirty="0">
                <a:solidFill>
                  <a:srgbClr val="FFFF00"/>
                </a:solidFill>
              </a:rPr>
              <a:t>$515,082.11</a:t>
            </a:r>
          </a:p>
          <a:p>
            <a:pPr marL="0" indent="0">
              <a:buNone/>
            </a:pPr>
            <a:r>
              <a:rPr lang="en-US" sz="1200" b="1" dirty="0">
                <a:hlinkClick r:id="rId3"/>
              </a:rPr>
              <a:t>*Publicschoolreview.com study found digital textbooks are 53% cheaper</a:t>
            </a:r>
            <a:endParaRPr lang="en-US" sz="1200" b="1" dirty="0"/>
          </a:p>
          <a:p>
            <a:pPr>
              <a:buFont typeface="Arial" panose="020B0604020202020204" pitchFamily="34" charset="0"/>
              <a:buChar char="•"/>
            </a:pPr>
            <a:endParaRPr lang="en-US" sz="30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000" b="1" dirty="0"/>
              <a:t>Total savings: </a:t>
            </a:r>
            <a:r>
              <a:rPr lang="en-US" sz="3000" b="1" dirty="0">
                <a:solidFill>
                  <a:srgbClr val="00B050"/>
                </a:solidFill>
              </a:rPr>
              <a:t>$456,770.93</a:t>
            </a:r>
          </a:p>
        </p:txBody>
      </p:sp>
    </p:spTree>
    <p:extLst>
      <p:ext uri="{BB962C8B-B14F-4D97-AF65-F5344CB8AC3E}">
        <p14:creationId xmlns:p14="http://schemas.microsoft.com/office/powerpoint/2010/main" val="1164448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1B7C-D963-7142-95EC-31B1603FC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242" y="326571"/>
            <a:ext cx="5368244" cy="56605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Non-monetary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62908-169E-68EC-D32C-3603B51A3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3" y="1143001"/>
            <a:ext cx="6433457" cy="5426528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Health: </a:t>
            </a:r>
          </a:p>
          <a:p>
            <a:pPr marL="0" indent="0">
              <a:buNone/>
            </a:pPr>
            <a:r>
              <a:rPr lang="en-US" sz="3000" dirty="0"/>
              <a:t>Average high school backpack weight = </a:t>
            </a:r>
            <a:r>
              <a:rPr lang="en-US" sz="3000" b="1" dirty="0"/>
              <a:t>16-20 pounds!</a:t>
            </a:r>
          </a:p>
          <a:p>
            <a:pPr marL="0" indent="0">
              <a:buNone/>
            </a:pPr>
            <a:r>
              <a:rPr lang="en-US" sz="800" b="1" dirty="0">
                <a:hlinkClick r:id="rId3"/>
              </a:rPr>
              <a:t>*Study on Weight of Textbooks</a:t>
            </a:r>
            <a:endParaRPr lang="en-US" sz="800" b="1" dirty="0"/>
          </a:p>
          <a:p>
            <a:pPr marL="0" indent="0">
              <a:buNone/>
            </a:pPr>
            <a:endParaRPr lang="en-US" sz="800" b="1" dirty="0"/>
          </a:p>
          <a:p>
            <a:r>
              <a:rPr lang="en-US" sz="3000" dirty="0"/>
              <a:t>Environmental: </a:t>
            </a:r>
          </a:p>
          <a:p>
            <a:pPr marL="0" indent="0">
              <a:buNone/>
            </a:pPr>
            <a:r>
              <a:rPr lang="en-US" sz="3000" dirty="0"/>
              <a:t>30 MILLION trees saved annually</a:t>
            </a:r>
          </a:p>
          <a:p>
            <a:pPr marL="0" indent="0">
              <a:buNone/>
            </a:pPr>
            <a:r>
              <a:rPr lang="en-US" sz="900" b="1" dirty="0">
                <a:hlinkClick r:id="rId4"/>
              </a:rPr>
              <a:t>*Study by the University of Michigan</a:t>
            </a:r>
            <a:endParaRPr lang="en-US" sz="900" b="1" dirty="0"/>
          </a:p>
          <a:p>
            <a:pPr marL="0" indent="0">
              <a:buNone/>
            </a:pPr>
            <a:endParaRPr lang="en-US" sz="900" dirty="0"/>
          </a:p>
          <a:p>
            <a:r>
              <a:rPr lang="en-US" sz="3000" dirty="0"/>
              <a:t>Timeliness:</a:t>
            </a:r>
          </a:p>
          <a:p>
            <a:pPr marL="0" indent="0">
              <a:buNone/>
            </a:pPr>
            <a:r>
              <a:rPr lang="en-US" sz="3000" dirty="0"/>
              <a:t>Digital content updated in </a:t>
            </a:r>
            <a:r>
              <a:rPr lang="en-US" sz="3000" b="1" dirty="0"/>
              <a:t>real-time</a:t>
            </a:r>
            <a:r>
              <a:rPr lang="en-US" sz="3000" dirty="0"/>
              <a:t> vs 3-4 years for “new editions”</a:t>
            </a:r>
          </a:p>
          <a:p>
            <a:pPr marL="0" indent="0">
              <a:buNone/>
            </a:pPr>
            <a:r>
              <a:rPr lang="en-US" sz="900" dirty="0">
                <a:hlinkClick r:id="rId5"/>
              </a:rPr>
              <a:t>*Study on publisher releases</a:t>
            </a:r>
            <a:endParaRPr lang="en-US" sz="900" dirty="0"/>
          </a:p>
        </p:txBody>
      </p:sp>
      <p:pic>
        <p:nvPicPr>
          <p:cNvPr id="5" name="Picture 4" descr="Little girl carrying stack of books">
            <a:extLst>
              <a:ext uri="{FF2B5EF4-FFF2-40B4-BE49-F238E27FC236}">
                <a16:creationId xmlns:a16="http://schemas.microsoft.com/office/drawing/2014/main" id="{0AF01CF2-EF84-2575-8589-5F3F08DC8D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2686" y="638752"/>
            <a:ext cx="3439886" cy="2108137"/>
          </a:xfrm>
          <a:prstGeom prst="rect">
            <a:avLst/>
          </a:prstGeom>
        </p:spPr>
      </p:pic>
      <p:pic>
        <p:nvPicPr>
          <p:cNvPr id="11" name="Picture 10" descr="Close-up of a stopwatch">
            <a:extLst>
              <a:ext uri="{FF2B5EF4-FFF2-40B4-BE49-F238E27FC236}">
                <a16:creationId xmlns:a16="http://schemas.microsoft.com/office/drawing/2014/main" id="{465E135D-00A3-E736-08DB-FCA561EB4D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2686" y="4390823"/>
            <a:ext cx="3679372" cy="2254907"/>
          </a:xfrm>
          <a:prstGeom prst="rect">
            <a:avLst/>
          </a:prstGeom>
        </p:spPr>
      </p:pic>
      <p:pic>
        <p:nvPicPr>
          <p:cNvPr id="7" name="Picture 6" descr="Sunlight filtering thru forest canopy illuminating dirt road">
            <a:extLst>
              <a:ext uri="{FF2B5EF4-FFF2-40B4-BE49-F238E27FC236}">
                <a16:creationId xmlns:a16="http://schemas.microsoft.com/office/drawing/2014/main" id="{2B0D63F4-9A43-009E-3C16-E898248401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32372" y="2509159"/>
            <a:ext cx="3233056" cy="215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245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9188E-A548-DFD5-38E9-DCC3359B4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498" y="468086"/>
            <a:ext cx="8677501" cy="772886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Technology Modernization advantages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27247E9-5BD4-D255-F252-8BFCDA2FE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4829575"/>
              </p:ext>
            </p:extLst>
          </p:nvPr>
        </p:nvGraphicFramePr>
        <p:xfrm>
          <a:off x="696686" y="1894115"/>
          <a:ext cx="4909456" cy="38537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ontent Placeholder 5">
            <a:extLst>
              <a:ext uri="{FF2B5EF4-FFF2-40B4-BE49-F238E27FC236}">
                <a16:creationId xmlns:a16="http://schemas.microsoft.com/office/drawing/2014/main" id="{F7D49DA5-1657-5B57-C9E3-83338EE388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5885863"/>
              </p:ext>
            </p:extLst>
          </p:nvPr>
        </p:nvGraphicFramePr>
        <p:xfrm>
          <a:off x="6585860" y="1894115"/>
          <a:ext cx="4909456" cy="38537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>
            <a:hlinkClick r:id="rId5"/>
            <a:extLst>
              <a:ext uri="{FF2B5EF4-FFF2-40B4-BE49-F238E27FC236}">
                <a16:creationId xmlns:a16="http://schemas.microsoft.com/office/drawing/2014/main" id="{11C5FE42-CDA4-DB25-9356-7FBD02358470}"/>
              </a:ext>
            </a:extLst>
          </p:cNvPr>
          <p:cNvSpPr txBox="1"/>
          <p:nvPr/>
        </p:nvSpPr>
        <p:spPr>
          <a:xfrm>
            <a:off x="100360" y="6579220"/>
            <a:ext cx="21435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u="sng" dirty="0">
                <a:solidFill>
                  <a:srgbClr val="5AD0B8"/>
                </a:solidFill>
              </a:rPr>
              <a:t>Digital Transformation in K-12 Education</a:t>
            </a:r>
          </a:p>
        </p:txBody>
      </p:sp>
    </p:spTree>
    <p:extLst>
      <p:ext uri="{BB962C8B-B14F-4D97-AF65-F5344CB8AC3E}">
        <p14:creationId xmlns:p14="http://schemas.microsoft.com/office/powerpoint/2010/main" val="1768788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FDA8D-1C64-C471-9278-DCA817759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413" y="413657"/>
            <a:ext cx="8862558" cy="870857"/>
          </a:xfrm>
        </p:spPr>
        <p:txBody>
          <a:bodyPr/>
          <a:lstStyle/>
          <a:p>
            <a:r>
              <a:rPr lang="en-US" b="1" dirty="0"/>
              <a:t>Success of digital 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6410F-B936-C7E8-1BDF-58C492E33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156" y="1491343"/>
            <a:ext cx="9905998" cy="5257800"/>
          </a:xfrm>
        </p:spPr>
        <p:txBody>
          <a:bodyPr>
            <a:normAutofit fontScale="92500" lnSpcReduction="10000"/>
          </a:bodyPr>
          <a:lstStyle/>
          <a:p>
            <a:r>
              <a:rPr lang="en-US" sz="2400" b="1" dirty="0"/>
              <a:t>Lorain city schools (Lorain, OH)</a:t>
            </a:r>
            <a:r>
              <a:rPr lang="en-US" sz="2400" dirty="0"/>
              <a:t>:</a:t>
            </a:r>
          </a:p>
          <a:p>
            <a:pPr lvl="1"/>
            <a:r>
              <a:rPr lang="en-US" sz="2400" dirty="0"/>
              <a:t>Initiative to switch to e-books, netbooks and student accessibility</a:t>
            </a:r>
          </a:p>
          <a:p>
            <a:pPr lvl="1"/>
            <a:r>
              <a:rPr lang="en-US" sz="2400" dirty="0"/>
              <a:t>$1.1 million on e-books &amp; $700,000 on netbooks vs $3 million on textbooks</a:t>
            </a:r>
          </a:p>
          <a:p>
            <a:pPr lvl="1"/>
            <a:r>
              <a:rPr lang="en-US" sz="2400" dirty="0"/>
              <a:t>$1.2 million in savings and 4-5 years of netbook usage</a:t>
            </a:r>
          </a:p>
          <a:p>
            <a:endParaRPr lang="en-US" sz="2400" dirty="0"/>
          </a:p>
          <a:p>
            <a:r>
              <a:rPr lang="en-US" sz="2400" b="1" dirty="0"/>
              <a:t>Rancho Christian (Temecula, CA)</a:t>
            </a:r>
            <a:r>
              <a:rPr lang="en-US" sz="2400" dirty="0"/>
              <a:t>:</a:t>
            </a:r>
          </a:p>
          <a:p>
            <a:pPr lvl="1"/>
            <a:r>
              <a:rPr lang="en-US" sz="2400" dirty="0"/>
              <a:t>New school opening with new programs</a:t>
            </a:r>
          </a:p>
          <a:p>
            <a:pPr lvl="1"/>
            <a:r>
              <a:rPr lang="en-US" sz="2400" dirty="0"/>
              <a:t>Access to many ‘free domain’ works in a virtual library instead of costly textbooks</a:t>
            </a:r>
          </a:p>
          <a:p>
            <a:pPr lvl="1"/>
            <a:r>
              <a:rPr lang="en-US" sz="2400" dirty="0"/>
              <a:t>Immediate student popularity</a:t>
            </a:r>
          </a:p>
          <a:p>
            <a:pPr lvl="1"/>
            <a:r>
              <a:rPr lang="en-US" sz="2400" dirty="0"/>
              <a:t>Full school control and accesses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EBB8B4-706E-4ECD-9C6B-24BDE19954EF}"/>
              </a:ext>
            </a:extLst>
          </p:cNvPr>
          <p:cNvSpPr txBox="1"/>
          <p:nvPr/>
        </p:nvSpPr>
        <p:spPr>
          <a:xfrm>
            <a:off x="195943" y="6336621"/>
            <a:ext cx="22206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u="sng" dirty="0">
                <a:hlinkClick r:id="rId3"/>
              </a:rPr>
              <a:t>Districts Save Money on Digital Textbooks</a:t>
            </a:r>
            <a:endParaRPr lang="en-US" sz="800" u="sng" dirty="0"/>
          </a:p>
        </p:txBody>
      </p:sp>
    </p:spTree>
    <p:extLst>
      <p:ext uri="{BB962C8B-B14F-4D97-AF65-F5344CB8AC3E}">
        <p14:creationId xmlns:p14="http://schemas.microsoft.com/office/powerpoint/2010/main" val="3026656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ADC79-A780-939F-2290-5FC3A3217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31" y="359229"/>
            <a:ext cx="9276216" cy="838200"/>
          </a:xfrm>
        </p:spPr>
        <p:txBody>
          <a:bodyPr/>
          <a:lstStyle/>
          <a:p>
            <a:r>
              <a:rPr lang="en-US" b="1" dirty="0"/>
              <a:t>Students and families: Working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23F34-82C9-187D-C3EB-1BE8C4EE7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1338943"/>
            <a:ext cx="7576458" cy="5159828"/>
          </a:xfrm>
        </p:spPr>
        <p:txBody>
          <a:bodyPr>
            <a:normAutofit/>
          </a:bodyPr>
          <a:lstStyle/>
          <a:p>
            <a:r>
              <a:rPr lang="en-US" sz="2200" b="1" dirty="0">
                <a:latin typeface="+mj-lt"/>
                <a:cs typeface="Arabic Typesetting" panose="020F0502020204030204" pitchFamily="66" charset="-78"/>
              </a:rPr>
              <a:t>More involved Parents</a:t>
            </a:r>
            <a:r>
              <a:rPr lang="en-US" sz="2200" dirty="0">
                <a:latin typeface="+mj-lt"/>
                <a:cs typeface="Arabic Typesetting" panose="020F0502020204030204" pitchFamily="66" charset="-78"/>
              </a:rPr>
              <a:t>: instantly view books and assignments</a:t>
            </a:r>
          </a:p>
          <a:p>
            <a:endParaRPr lang="en-US" sz="2200" dirty="0">
              <a:latin typeface="+mj-lt"/>
              <a:cs typeface="Arabic Typesetting" panose="020F0502020204030204" pitchFamily="66" charset="-78"/>
            </a:endParaRPr>
          </a:p>
          <a:p>
            <a:r>
              <a:rPr lang="en-US" sz="2200" b="1" dirty="0">
                <a:latin typeface="+mj-lt"/>
                <a:cs typeface="Arabic Typesetting" panose="020F0502020204030204" pitchFamily="66" charset="-78"/>
              </a:rPr>
              <a:t>More Inclusive Learning</a:t>
            </a:r>
            <a:r>
              <a:rPr lang="en-US" sz="2200" dirty="0">
                <a:latin typeface="+mj-lt"/>
                <a:cs typeface="Arabic Typesetting" panose="020F0502020204030204" pitchFamily="66" charset="-78"/>
              </a:rPr>
              <a:t>: students and parents can  Adjust text size, allow ‘read-aloud’, and built-in book features like dictionaries</a:t>
            </a:r>
          </a:p>
          <a:p>
            <a:endParaRPr lang="en-US" sz="2200" dirty="0">
              <a:latin typeface="+mj-lt"/>
              <a:cs typeface="Arabic Typesetting" panose="020F0502020204030204" pitchFamily="66" charset="-78"/>
            </a:endParaRPr>
          </a:p>
          <a:p>
            <a:r>
              <a:rPr lang="en-US" sz="2200" b="1" dirty="0">
                <a:latin typeface="+mj-lt"/>
                <a:cs typeface="Arabic Typesetting" panose="020F0502020204030204" pitchFamily="66" charset="-78"/>
              </a:rPr>
              <a:t>Sharing Resources</a:t>
            </a:r>
            <a:r>
              <a:rPr lang="en-US" sz="2200" dirty="0">
                <a:latin typeface="+mj-lt"/>
                <a:cs typeface="Arabic Typesetting" panose="020F0502020204030204" pitchFamily="66" charset="-78"/>
              </a:rPr>
              <a:t>: Digital books let students work with siblings or parents from multiple devices</a:t>
            </a:r>
          </a:p>
          <a:p>
            <a:endParaRPr lang="en-US" sz="2200" dirty="0">
              <a:latin typeface="+mj-lt"/>
              <a:cs typeface="Arabic Typesetting" panose="020F0502020204030204" pitchFamily="66" charset="-78"/>
            </a:endParaRPr>
          </a:p>
          <a:p>
            <a:r>
              <a:rPr lang="en-US" sz="2200" b="1" dirty="0">
                <a:latin typeface="+mj-lt"/>
                <a:cs typeface="Arabic Typesetting" panose="020F0502020204030204" pitchFamily="66" charset="-78"/>
              </a:rPr>
              <a:t>Better Communication</a:t>
            </a:r>
            <a:r>
              <a:rPr lang="en-US" sz="2200" dirty="0">
                <a:latin typeface="+mj-lt"/>
                <a:cs typeface="Arabic Typesetting" panose="020F0502020204030204" pitchFamily="66" charset="-78"/>
              </a:rPr>
              <a:t>: Digital books come with digital platforms to let teachers and parents stay in touch</a:t>
            </a:r>
          </a:p>
          <a:p>
            <a:endParaRPr lang="en-US" dirty="0">
              <a:latin typeface="Arabic Typesetting" panose="020F0502020204030204" pitchFamily="66" charset="-78"/>
              <a:cs typeface="Arabic Typesetting" panose="020F0502020204030204" pitchFamily="66" charset="-78"/>
            </a:endParaRPr>
          </a:p>
        </p:txBody>
      </p:sp>
      <p:pic>
        <p:nvPicPr>
          <p:cNvPr id="11" name="Picture 10" descr="Father and son using laptop">
            <a:extLst>
              <a:ext uri="{FF2B5EF4-FFF2-40B4-BE49-F238E27FC236}">
                <a16:creationId xmlns:a16="http://schemas.microsoft.com/office/drawing/2014/main" id="{93D362BE-6CAE-F167-37F0-53568F1CC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231" y="4099962"/>
            <a:ext cx="3956712" cy="2105868"/>
          </a:xfrm>
          <a:prstGeom prst="rect">
            <a:avLst/>
          </a:prstGeom>
        </p:spPr>
      </p:pic>
      <p:pic>
        <p:nvPicPr>
          <p:cNvPr id="13" name="Picture 12" descr="Friends looking at a a digital device">
            <a:extLst>
              <a:ext uri="{FF2B5EF4-FFF2-40B4-BE49-F238E27FC236}">
                <a16:creationId xmlns:a16="http://schemas.microsoft.com/office/drawing/2014/main" id="{F825269B-3394-2D34-1CBD-55539507AD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031" y="1516096"/>
            <a:ext cx="3956712" cy="21058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A19A0BE-ADCA-552B-8207-F5448DAD16A1}"/>
              </a:ext>
            </a:extLst>
          </p:cNvPr>
          <p:cNvSpPr txBox="1"/>
          <p:nvPr/>
        </p:nvSpPr>
        <p:spPr>
          <a:xfrm>
            <a:off x="185057" y="6576107"/>
            <a:ext cx="13280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5"/>
              </a:rPr>
              <a:t>Pew Research Center</a:t>
            </a:r>
            <a:endParaRPr lang="en-US" sz="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982E20-4370-BA52-2BC8-3F0F3152C534}"/>
              </a:ext>
            </a:extLst>
          </p:cNvPr>
          <p:cNvSpPr txBox="1"/>
          <p:nvPr/>
        </p:nvSpPr>
        <p:spPr>
          <a:xfrm>
            <a:off x="185057" y="6459769"/>
            <a:ext cx="21339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hlinkClick r:id="rId6"/>
              </a:rPr>
              <a:t>Accessibility in Educational Technology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081094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8526" y="174172"/>
            <a:ext cx="7545388" cy="805542"/>
          </a:xfrm>
        </p:spPr>
        <p:txBody>
          <a:bodyPr>
            <a:noAutofit/>
          </a:bodyPr>
          <a:lstStyle/>
          <a:p>
            <a:pPr algn="l"/>
            <a:r>
              <a:rPr lang="en-US" sz="3200" b="1"/>
              <a:t>Summary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C0C7DD2-5EB4-831B-2961-F935CB97017E}"/>
              </a:ext>
            </a:extLst>
          </p:cNvPr>
          <p:cNvSpPr txBox="1">
            <a:spLocks/>
          </p:cNvSpPr>
          <p:nvPr/>
        </p:nvSpPr>
        <p:spPr>
          <a:xfrm>
            <a:off x="640669" y="1159329"/>
            <a:ext cx="11377159" cy="46917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None/>
              <a:defRPr sz="21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000" dirty="0"/>
              <a:t>What we went over today: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/>
              <a:t>Explored district spending on textbooks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/>
              <a:t>Reviewed savings through modernization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/>
              <a:t>discussed non-monetary benefits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/>
              <a:t>Looked at evidence of technology modernization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/>
              <a:t>Saw success stories of other districts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/>
              <a:t>Learned how we can help students and parents work together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1B8520-39D0-4E39-88E2-3CE8E9A6E44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design</Template>
  <TotalTime>251</TotalTime>
  <Words>740</Words>
  <Application>Microsoft Office PowerPoint</Application>
  <PresentationFormat>Widescreen</PresentationFormat>
  <Paragraphs>113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Arabic Typesetting</vt:lpstr>
      <vt:lpstr>Arial</vt:lpstr>
      <vt:lpstr>Calibri</vt:lpstr>
      <vt:lpstr>Century Gothic</vt:lpstr>
      <vt:lpstr>Mesh</vt:lpstr>
      <vt:lpstr>E-Books: The benefits of  Modernization</vt:lpstr>
      <vt:lpstr>Objectives</vt:lpstr>
      <vt:lpstr>Costs of traditional Textbooks</vt:lpstr>
      <vt:lpstr>E-book cost savings</vt:lpstr>
      <vt:lpstr>Non-monetary benefits</vt:lpstr>
      <vt:lpstr>Technology Modernization advantages</vt:lpstr>
      <vt:lpstr>Success of digital books</vt:lpstr>
      <vt:lpstr>Students and families: Working together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William White</dc:creator>
  <cp:lastModifiedBy>William White</cp:lastModifiedBy>
  <cp:revision>6</cp:revision>
  <dcterms:created xsi:type="dcterms:W3CDTF">2025-08-12T11:36:53Z</dcterms:created>
  <dcterms:modified xsi:type="dcterms:W3CDTF">2025-08-14T22:22:51Z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